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Alfa Slab One"/>
      <p:regular r:id="rId20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faSlabOne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När man hamnar i mingeldiskussion: Vad gör du? Jag sitter på Sony. Jasså, du är en sån som gör telefoner? Ett svårbegripligt yrke.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Utvecklare är en roll som förändras kontinuerligt; ofta så mycket mer än att skriva kod. Problemlösning.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Heter Mattias Zippert, är 32 år gammal, bor i Malmö med hustru och två barn. Nybliven stugägare, gillar att laga mat, springa och teknik.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GB"/>
              <a:t>Prata lite kort om mig, hur jag ser på karriär/familj, lite råd om studier, vad jag ångrar och allmänna tips.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Våga göra fel. Tro på dig själv. Hitta ett läge mellan “hybris” och dåligt självförtroende.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Ta för dig av arbetsuppgifter, du är inte en färdig produkt när du slutar högskola (tvärtom). Men sätt även ner foten!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Lär av kollegor, alla är inte stöpta ur samma mall som du, olika erfarenhet. Clash i personligheter, har jag erfarenhet av.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Det är okej att inte ha ett mål.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Inse att det du gör idag troligen inte är detsamma om några år - och det är okej!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Yrkeslivet rymmer (nästan) alla personlighetstyper och inställningar.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Inse hur högt upp du är på näringskedjan - lägg av i tid. Byt, riv upp, bygg nytt.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Var en förebild för andra.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Det blir bättre med tiden, satsa på “långsiktig personlig utveckling”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Bygg ditt varumärke, du är produkten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Du lägger (nästan) mer tid på din arbetsplats än hemma, det måste vara kul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Lön är inte allt, men se till att ha koll.</a:t>
            </a:r>
          </a:p>
          <a:p>
            <a:pPr indent="-298450" lvl="0" marL="45720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Uppdatera/skaffa din LinkedIn-profil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I sann programmeringsanda, ärvning, “ ...är en…”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Infocom:are, c02, jag är således ingenjör (andra årskullen!) 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-GB"/>
              <a:t>På gott och ont bästa bilden, tillhörde inte facebook-generationen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Pappa till Edvard och Claudia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Konsult, HiQ -&gt; Vad innebär det? Man får lov att resa! Nice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Löpare på semiseriös nivå, här Colorrun tillsammans med kollegor från HiQ (Observera kameran!)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Teknikintresserad, utvecklare fn. på Sony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En snabb överblick över var jag jobbat, uppdelat i tre block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Stor del i telecom-branchen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Utbildning, år, direkt från gymnasiet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Arbetserfarenhet, konsult/anställd</a:t>
            </a:r>
          </a:p>
          <a:p>
            <a:pPr indent="-298450" lvl="1" marL="914400" rtl="0">
              <a:lnSpc>
                <a:spcPct val="115000"/>
              </a:lnSpc>
              <a:spcBef>
                <a:spcPts val="0"/>
              </a:spcBef>
              <a:buSzPct val="100000"/>
              <a:buChar char="○"/>
            </a:pPr>
            <a:r>
              <a:rPr lang="en-GB"/>
              <a:t>Mycket telecom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Kom in på SEMC helt grön, med “fel saker”, har formats av det jag jobbar med, nästan 3 år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en-GB"/>
              <a:t>Lokaldelen, 2010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en-GB"/>
              <a:t>HiQ, 2012 -&gt; Sony, musikappen, över 30 miljoner aktiva användare</a:t>
            </a:r>
            <a:br>
              <a:rPr lang="en-GB"/>
            </a:b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Stora vs. små team. Hitta sin plats. Litet team: mycket ansvar, man är viktig. Stort team: för och nackdelar med jätteorganisation, hjälpa till att forma denna.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Konsult inhouse/ute hos kund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Långa eller korta uppdrag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Korta uppdrag ger dig enorm bredd, långa ingen större skillnad mot anställd på de flesta arbetsplatser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På Sony är jag som en anställd med få undantag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GB"/>
              <a:t>Som konsult har man oftare bättre flexibilitet kring vad man får jobba med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På ynka sju år har tekniken rört sig härifrån hit?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Första telefonen till senaste. Inse hur snabbt det gått!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W850 ? -&gt; Xperia Z5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GB"/>
              <a:t>När ni kommer ut kommer *mer* utveckling ha skett!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Vad bör man läsa på LTH? Det som är intressant! “Vad vill du bli när du blir stor”.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Tillåt dig vara taktisk, såvida du inte har ett väldigt specifikt yrkesmål, se till utbildningens helhet, inte kurser.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Var taktisk!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Träna ditt analytiska tänkande, använd din ingenjörsanda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GB"/>
              <a:t>Tänk på att nästan *ingen* tittar på individuella betyg, välj den inriktning du är bra på.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Infocom som utbildning är numera bekant på större arbetsplatser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En styrka bakom “varumärket” som utbildningen är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-GB"/>
              <a:t>När jag började jobba visste ingen vad man var.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GB"/>
              <a:t>Karriär vs. familj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Har själv gått från maxad flexkvot till “måste-hämta-på-dagis”-tider. Svårt att tänka mig en flexiblare arbetsmiljö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Hur många i publiken har barn?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När/om du har familj, inse att de flesta är i samma situation som du. Man kan visa framfötter på fler sätt en arbetstimmar.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Char char="●"/>
            </a:pPr>
            <a:r>
              <a:rPr lang="en-GB"/>
              <a:t>Bestäm var du lägger fokus i livet, karriär/familj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Har kollegor i hela spannet; ungkarlar/tjejer med mycket tid över -&gt; småbarnsföräldrar.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Vissa har mycket tid till privata utvecklingsprojekt, andra ingen.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-GB"/>
              <a:t>Vad är dina svagheter? Kan du jobba på dessa? Ingen kan allt, men hur rör du dig själv framåt i karriären.</a:t>
            </a:r>
          </a:p>
          <a:p>
            <a:pPr rtl="0">
              <a:spcBef>
                <a:spcPts val="0"/>
              </a:spcBef>
              <a:buNone/>
            </a:pPr>
            <a:r>
              <a:rPr lang="en-GB"/>
              <a:t>Fråga dig själv kontinuerligt, “hur blir jag bättre”?</a:t>
            </a:r>
          </a:p>
          <a:p>
            <a:pPr rtl="0">
              <a:spcBef>
                <a:spcPts val="0"/>
              </a:spcBef>
              <a:buNone/>
            </a:pPr>
            <a:r>
              <a:rPr lang="en-GB"/>
              <a:t>Det är lätt att “bara göra sitt jobb”, vill du göra mer?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/>
              <a:t>Saker man ångrar när man tittar tillbaka.</a:t>
            </a:r>
            <a:br>
              <a:rPr lang="en-GB"/>
            </a:b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Är publiken en som “bara skall ha en utbildning” eller har ett speciellt mål/önskemål?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Ta reda på vad yrkeslivet innebär. Jag hade dålig koll, kom direkt från skolan och LTH skulle bara “avverkas”.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Engagera er (mer), se till att bli konkurrenskraftig. Stick ut på arbetsmarknaden. Inse att det finns *många* ingenjörer.</a:t>
            </a:r>
          </a:p>
          <a:p>
            <a:pPr indent="-298450" lvl="0" marL="457200" rtl="0">
              <a:lnSpc>
                <a:spcPct val="115000"/>
              </a:lnSpc>
              <a:spcBef>
                <a:spcPts val="0"/>
              </a:spcBef>
              <a:buSzPct val="100000"/>
              <a:buChar char="●"/>
            </a:pPr>
            <a:r>
              <a:rPr lang="en-GB"/>
              <a:t>Publiken olika, direkt från skolan, några från arbetsliv? Tillåt dig att likställa skoluppgifter med verkliga arbetsuppgifter (vilket inte jag gjorde)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" name="Shape 10"/>
          <p:cNvSpPr txBox="1"/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167925"/>
            <a:ext cx="8520599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2242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480550"/>
            <a:ext cx="8114399" cy="24458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6318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490875"/>
            <a:ext cx="2807999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100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Shape 38"/>
          <p:cNvSpPr txBox="1"/>
          <p:nvPr>
            <p:ph type="title"/>
          </p:nvPr>
        </p:nvSpPr>
        <p:spPr>
          <a:xfrm>
            <a:off x="265500" y="1375599"/>
            <a:ext cx="4045199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3800"/>
            </a:lvl1pPr>
            <a:lvl2pPr algn="ctr">
              <a:spcBef>
                <a:spcPts val="0"/>
              </a:spcBef>
              <a:buSzPct val="100000"/>
              <a:defRPr sz="3800"/>
            </a:lvl2pPr>
            <a:lvl3pPr algn="ctr">
              <a:spcBef>
                <a:spcPts val="0"/>
              </a:spcBef>
              <a:buSzPct val="100000"/>
              <a:defRPr sz="3800"/>
            </a:lvl3pPr>
            <a:lvl4pPr algn="ctr">
              <a:spcBef>
                <a:spcPts val="0"/>
              </a:spcBef>
              <a:buSzPct val="100000"/>
              <a:defRPr sz="3800"/>
            </a:lvl4pPr>
            <a:lvl5pPr algn="ctr">
              <a:spcBef>
                <a:spcPts val="0"/>
              </a:spcBef>
              <a:buSzPct val="100000"/>
              <a:defRPr sz="3800"/>
            </a:lvl5pPr>
            <a:lvl6pPr algn="ctr">
              <a:spcBef>
                <a:spcPts val="0"/>
              </a:spcBef>
              <a:buSzPct val="100000"/>
              <a:defRPr sz="3800"/>
            </a:lvl6pPr>
            <a:lvl7pPr algn="ctr">
              <a:spcBef>
                <a:spcPts val="0"/>
              </a:spcBef>
              <a:buSzPct val="100000"/>
              <a:defRPr sz="3800"/>
            </a:lvl7pPr>
            <a:lvl8pPr algn="ctr">
              <a:spcBef>
                <a:spcPts val="0"/>
              </a:spcBef>
              <a:buSzPct val="100000"/>
              <a:defRPr sz="3800"/>
            </a:lvl8pPr>
            <a:lvl9pPr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981125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11.jpg"/><Relationship Id="rId5" Type="http://schemas.openxmlformats.org/officeDocument/2006/relationships/image" Target="../media/image05.png"/><Relationship Id="rId6" Type="http://schemas.openxmlformats.org/officeDocument/2006/relationships/image" Target="../media/image16.jpg"/><Relationship Id="rId7" Type="http://schemas.openxmlformats.org/officeDocument/2006/relationships/image" Target="../media/image0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Relationship Id="rId4" Type="http://schemas.openxmlformats.org/officeDocument/2006/relationships/image" Target="../media/image00.png"/><Relationship Id="rId11" Type="http://schemas.openxmlformats.org/officeDocument/2006/relationships/image" Target="../media/image09.png"/><Relationship Id="rId10" Type="http://schemas.openxmlformats.org/officeDocument/2006/relationships/image" Target="../media/image10.png"/><Relationship Id="rId9" Type="http://schemas.openxmlformats.org/officeDocument/2006/relationships/image" Target="../media/image15.png"/><Relationship Id="rId5" Type="http://schemas.openxmlformats.org/officeDocument/2006/relationships/image" Target="../media/image02.png"/><Relationship Id="rId6" Type="http://schemas.openxmlformats.org/officeDocument/2006/relationships/image" Target="../media/image03.png"/><Relationship Id="rId7" Type="http://schemas.openxmlformats.org/officeDocument/2006/relationships/image" Target="../media/image07.png"/><Relationship Id="rId8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ctrTitle"/>
          </p:nvPr>
        </p:nvSpPr>
        <p:spPr>
          <a:xfrm>
            <a:off x="311700" y="595975"/>
            <a:ext cx="8520599" cy="19577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Utvecklare</a:t>
            </a:r>
          </a:p>
        </p:txBody>
      </p:sp>
      <p:sp>
        <p:nvSpPr>
          <p:cNvPr id="53" name="Shape 53"/>
          <p:cNvSpPr txBox="1"/>
          <p:nvPr>
            <p:ph idx="1" type="subTitle"/>
          </p:nvPr>
        </p:nvSpPr>
        <p:spPr>
          <a:xfrm>
            <a:off x="311700" y="3165823"/>
            <a:ext cx="8520599" cy="7334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“en sån som gör telefoner”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265500" y="1375599"/>
            <a:ext cx="4045199" cy="15519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Tips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Våga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Olika personligheter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Dina kollegor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Var en förebild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Utveckling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Tänk på “varumärket”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Har du inte kul - sluta!</a:t>
            </a:r>
            <a:br>
              <a:rPr lang="en-GB"/>
            </a:b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-GB"/>
              <a:t>Håll koll på lön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-GB"/>
              <a:t>LinkedIn!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787676" cy="284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7675" y="0"/>
            <a:ext cx="5352400" cy="301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745575"/>
            <a:ext cx="2397924" cy="2397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6">
            <a:alphaModFix/>
          </a:blip>
          <a:srcRect b="0" l="20088" r="22713" t="15139"/>
          <a:stretch/>
        </p:blipFill>
        <p:spPr>
          <a:xfrm>
            <a:off x="1957698" y="2745575"/>
            <a:ext cx="3064195" cy="2557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12775" y="2482251"/>
            <a:ext cx="4731226" cy="265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>
            <a:off x="236100" y="716725"/>
            <a:ext cx="8575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8" name="Shape 68"/>
          <p:cNvSpPr/>
          <p:nvPr/>
        </p:nvSpPr>
        <p:spPr>
          <a:xfrm>
            <a:off x="236100" y="668275"/>
            <a:ext cx="96899" cy="96899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0" y="328850"/>
            <a:ext cx="649199" cy="29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</a:rPr>
              <a:t>2007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8438250" y="373075"/>
            <a:ext cx="649199" cy="29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solidFill>
                  <a:schemeClr val="dk1"/>
                </a:solidFill>
              </a:rPr>
              <a:t>2015</a:t>
            </a:r>
          </a:p>
        </p:txBody>
      </p:sp>
      <p:sp>
        <p:nvSpPr>
          <p:cNvPr id="71" name="Shape 71"/>
          <p:cNvSpPr/>
          <p:nvPr/>
        </p:nvSpPr>
        <p:spPr>
          <a:xfrm>
            <a:off x="8714400" y="668275"/>
            <a:ext cx="96899" cy="96899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236100" y="978025"/>
            <a:ext cx="1197300" cy="295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>
                <a:solidFill>
                  <a:schemeClr val="lt1"/>
                </a:solidFill>
              </a:rPr>
              <a:t>Stricent AB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6850" y="1455450"/>
            <a:ext cx="142875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958" y="2279120"/>
            <a:ext cx="1760524" cy="114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137" y="3578200"/>
            <a:ext cx="2030174" cy="96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137" y="4704957"/>
            <a:ext cx="2030150" cy="2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7275" y="2645400"/>
            <a:ext cx="952500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52800" y="885962"/>
            <a:ext cx="2732627" cy="153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52799" y="2993149"/>
            <a:ext cx="2987948" cy="199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52800" y="2592325"/>
            <a:ext cx="1454737" cy="96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87275" y="1312575"/>
            <a:ext cx="139065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/>
              <a:t>Konsult/anställd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00" y="1285875"/>
            <a:ext cx="20955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7385" y="0"/>
            <a:ext cx="292608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Shape 93"/>
          <p:cNvCxnSpPr/>
          <p:nvPr/>
        </p:nvCxnSpPr>
        <p:spPr>
          <a:xfrm>
            <a:off x="2752875" y="2571750"/>
            <a:ext cx="2785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0412" y="-60800"/>
            <a:ext cx="60831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idx="4294967295" type="ctrTitle"/>
          </p:nvPr>
        </p:nvSpPr>
        <p:spPr>
          <a:xfrm>
            <a:off x="745650" y="2103600"/>
            <a:ext cx="7652699" cy="936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4800"/>
              <a:t>Inte längre “data-light”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49858"/>
            <a:ext cx="9144000" cy="2843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200025"/>
            <a:ext cx="5715000" cy="47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