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76492087-4113-40DF-A893-A08F1FFD72D6}">
  <a:tblStyle styleId="{76492087-4113-40DF-A893-A08F1FFD72D6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andex.ru/oboishow/23522/9/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cdn-media-1.lifehack.org/wp-content/files/2015/05/books-1.jpg" TargetMode="External"/><Relationship Id="rId3" Type="http://schemas.openxmlformats.org/officeDocument/2006/relationships/hyperlink" Target="http://www.freepik.com/free-vector/people-communication-vector-silouettes-set_714774.htm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tumblrlife.com/wp-content/uploads/2015/04/perfect-rose-in-black-and-white-endre-balogh.jpg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1.bp.blogspot.com/-ffK1OkxQQ8Q/VBiI-0npa8I/AAAAAAAAAEQ/-8299EYkPCQ/s1600/shutterstock_148972376-3.jpg" TargetMode="External"/><Relationship Id="rId3" Type="http://schemas.openxmlformats.org/officeDocument/2006/relationships/hyperlink" Target="https://en.wikipedia.org/wiki/Scrum_(software_development)" TargetMode="External"/><Relationship Id="rId4" Type="http://schemas.openxmlformats.org/officeDocument/2006/relationships/hyperlink" Target="http://areledarskapsakademi.com/kortare-workshops/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Outliers_(book)" TargetMode="External"/><Relationship Id="rId3" Type="http://schemas.openxmlformats.org/officeDocument/2006/relationships/hyperlink" Target="https://en.wikipedia.org/wiki/Malcolm_Gladwell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sv"/>
              <a:t>Hej! Jonas Hörström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sv"/>
              <a:t>Berätta om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sv"/>
              <a:t>Vad har jag gjort - hur hamnade jag här - val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sv"/>
              <a:t>Skillnader mellan arbete och studier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sv"/>
              <a:t>Hur jag rekryterar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Varför titel</a:t>
            </a:r>
          </a:p>
          <a:p>
            <a:pPr lvl="0" rtl="0">
              <a:spcBef>
                <a:spcPts val="0"/>
              </a:spcBef>
              <a:buNone/>
            </a:pPr>
            <a:r>
              <a:rPr lang="sv"/>
              <a:t>Jag visste inte vad Civ Ing var för något när jag sökte. Ville bara vara det bästa inom ett område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Coaching/mentor - Finns även på dsek...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SWOT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Strengths - Vad är dina styrkor. Vad får du god feedback för? Var trivs du mest?</a:t>
            </a:r>
          </a:p>
          <a:p>
            <a:pPr lvl="0" rtl="0">
              <a:spcBef>
                <a:spcPts val="0"/>
              </a:spcBef>
              <a:buNone/>
            </a:pPr>
            <a:r>
              <a:rPr lang="sv"/>
              <a:t>Weaknesses - Vad är du inte bäst på. </a:t>
            </a:r>
          </a:p>
          <a:p>
            <a:pPr lvl="0" rtl="0">
              <a:spcBef>
                <a:spcPts val="0"/>
              </a:spcBef>
              <a:buNone/>
            </a:pPr>
            <a:r>
              <a:rPr lang="sv"/>
              <a:t>Opportunities - Vad kan din arbetsplats erbjuda dig. Någon duktig person i din närhet du kan jobba med</a:t>
            </a:r>
          </a:p>
          <a:p>
            <a:pPr lvl="0" rtl="0">
              <a:spcBef>
                <a:spcPts val="0"/>
              </a:spcBef>
              <a:buNone/>
            </a:pPr>
            <a:r>
              <a:rPr lang="sv"/>
              <a:t>Threats - Dåliga arbetsuppgifter. Negativa kollegor. Dåliga projekt.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Mål: Att ge en inblick i skillnader och vad man bör tänka på i förändringen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Intensitet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Mycket övertid i början - tänk på att du ska hålla i längden</a:t>
            </a:r>
          </a:p>
          <a:p>
            <a:pPr lvl="0" rtl="0">
              <a:spcBef>
                <a:spcPts val="0"/>
              </a:spcBef>
              <a:buNone/>
            </a:pPr>
            <a:r>
              <a:rPr lang="sv"/>
              <a:t>Glöm inte glädjen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First</a:t>
            </a:r>
          </a:p>
          <a:p>
            <a:pPr lvl="0" rtl="0">
              <a:spcBef>
                <a:spcPts val="0"/>
              </a:spcBef>
              <a:buNone/>
            </a:pPr>
            <a:r>
              <a:rPr lang="sv" u="sng">
                <a:solidFill>
                  <a:schemeClr val="hlink"/>
                </a:solidFill>
                <a:hlinkClick r:id="rId2"/>
              </a:rPr>
              <a:t>http://www.gandex.ru/oboishow/23522/9/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Second</a:t>
            </a:r>
          </a:p>
          <a:p>
            <a:pPr lvl="0" rtl="0">
              <a:spcBef>
                <a:spcPts val="0"/>
              </a:spcBef>
              <a:buNone/>
            </a:pPr>
            <a:r>
              <a:rPr lang="sv"/>
              <a:t>http://www.omharmonics.com/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Studier. Mest ansvar för sig själv. Visst samarbete.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Arbetet består mer och mer i ett teamarbete.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Ju längre jag jobbar ju mer inser jag att kommunikation är viktig för att lyckas i arbetslivet.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 u="sng">
                <a:solidFill>
                  <a:schemeClr val="hlink"/>
                </a:solidFill>
                <a:hlinkClick r:id="rId2"/>
              </a:rPr>
              <a:t>http://cdn-media-1.lifehack.org/wp-content/files/2015/05/books-1.jpg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 u="sng">
                <a:solidFill>
                  <a:schemeClr val="hlink"/>
                </a:solidFill>
                <a:hlinkClick r:id="rId3"/>
              </a:rPr>
              <a:t>http://www.freepik.com/free-vector/people-communication-vector-silouettes-set_714774.htm</a:t>
            </a:r>
          </a:p>
          <a:p>
            <a:pPr lvl="0" rtl="0">
              <a:spcBef>
                <a:spcPts val="0"/>
              </a:spcBef>
              <a:buNone/>
            </a:pPr>
            <a:r>
              <a:rPr lang="sv"/>
              <a:t>Designed by Freepik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Fokus på team väldigt viktigt. Gruppens output är viktigare än individen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sv"/>
              <a:t>Vikten av att jobba på sina mjuka sidor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sv"/>
              <a:t>Folk med olika bakgrund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sv"/>
              <a:t>Olika delar av sin karriär (barn, unga kan resa var som, övertid etc)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sv"/>
              <a:t>Hantera konflikter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sv"/>
              <a:t>Vikten av att inhämta och dela med sig av kunskap är viktig.  Lärandet är viktigt och en viktig del i detta är delandet av kunskap</a:t>
            </a:r>
          </a:p>
          <a:p>
            <a:pPr rtl="0">
              <a:spcBef>
                <a:spcPts val="0"/>
              </a:spcBef>
              <a:buNone/>
            </a:pPr>
            <a:r>
              <a:rPr lang="sv"/>
              <a:t>Jämförelse av gift culture i open source</a:t>
            </a:r>
          </a:p>
          <a:p>
            <a:pPr lvl="0" rtl="0">
              <a:spcBef>
                <a:spcPts val="0"/>
              </a:spcBef>
              <a:buNone/>
            </a:pPr>
            <a:r>
              <a:rPr lang="sv"/>
              <a:t>Jobbat i Open source när jag anställer - vågat gå ut med sin kod, dela med sig ta kritik.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Vikten av feedback - i scrum retrospective lägger jag alltid med rosen. En feedback direkt till en person som är positiv. Bra träning.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 u="sng">
                <a:solidFill>
                  <a:schemeClr val="hlink"/>
                </a:solidFill>
                <a:hlinkClick r:id="rId2"/>
              </a:rPr>
              <a:t>http://www.tumblrlife.com/wp-content/uploads/2015/04/perfect-rose-in-black-and-white-endre-balogh.jpg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CV screening - Vad har de gjort. Vad vill de göra? Vad kan de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15 screening - Säkerställa CV frågor. Första känsla för personen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Intervju -  Ta med folk från teamet. Ställ beteendeindikerande frågor. Undersök hur väl passar in i teamet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Test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Presentation kommer - Jag lägger här för att tvinga mig själv :)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Förmågan att lära sig = Det är det som ni  lär er på LTH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sv"/>
              <a:t>Moralkakor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Mål: Att lugna en person som är osäker på vad de vill göra i framtiden.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Många jag möter vet inte vad de vill göra långt in i karriären.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>
                <a:solidFill>
                  <a:schemeClr val="dk1"/>
                </a:solidFill>
              </a:rPr>
              <a:t>Välja ett stort företag eller ett litet?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sv">
                <a:solidFill>
                  <a:schemeClr val="dk1"/>
                </a:solidFill>
              </a:rPr>
              <a:t>Stort = Många möjligheter inom företaget att prova på olika saker. Oftast många duktiga kollegor att prata med</a:t>
            </a:r>
          </a:p>
          <a:p>
            <a:pPr lvl="0" rtl="0">
              <a:spcBef>
                <a:spcPts val="0"/>
              </a:spcBef>
              <a:buNone/>
            </a:pPr>
            <a:r>
              <a:rPr lang="sv">
                <a:solidFill>
                  <a:schemeClr val="dk1"/>
                </a:solidFill>
              </a:rPr>
              <a:t>Kan bli lite annonymt.</a:t>
            </a:r>
          </a:p>
          <a:p>
            <a:pPr lvl="0" rtl="0">
              <a:spcBef>
                <a:spcPts val="0"/>
              </a:spcBef>
              <a:buNone/>
            </a:pPr>
            <a:r>
              <a:rPr lang="sv">
                <a:solidFill>
                  <a:schemeClr val="dk1"/>
                </a:solidFill>
              </a:rPr>
              <a:t>Tryggt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sv">
                <a:solidFill>
                  <a:schemeClr val="dk1"/>
                </a:solidFill>
              </a:rPr>
              <a:t>Litet = Man får möjlighet att ta större ansvar. Göra fler saker. Känna närhet till produkten.</a:t>
            </a:r>
          </a:p>
          <a:p>
            <a:pPr rtl="0">
              <a:spcBef>
                <a:spcPts val="0"/>
              </a:spcBef>
              <a:buNone/>
            </a:pPr>
            <a:r>
              <a:rPr lang="sv">
                <a:solidFill>
                  <a:schemeClr val="dk1"/>
                </a:solidFill>
              </a:rPr>
              <a:t>Stora möjligheter. Shares etc.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sv">
                <a:solidFill>
                  <a:schemeClr val="dk1"/>
                </a:solidFill>
              </a:rPr>
              <a:t>iconarchive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sv"/>
              <a:t>Kan du bli passionerad här?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Trivs du med deras produkter?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Instämmer du med deras värderingar?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Detta är viktigare för personer idag än förr i tiden 80-90-talister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Prova olika saker i början för att se vad du vill satsa på.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 u="sng">
                <a:solidFill>
                  <a:schemeClr val="hlink"/>
                </a:solidFill>
                <a:hlinkClick r:id="rId2"/>
              </a:rPr>
              <a:t>http://1.bp.blogspot.com/-ffK1OkxQQ8Q/VBiI-0npa8I/AAAAAAAAAEQ/-8299EYkPCQ/s1600/shutterstock_148972376-3.jpg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 u="sng">
                <a:solidFill>
                  <a:schemeClr val="hlink"/>
                </a:solidFill>
                <a:hlinkClick r:id="rId3"/>
              </a:rPr>
              <a:t>https://en.wikipedia.org/wiki/Scrum_(software_development)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 u="sng">
                <a:solidFill>
                  <a:schemeClr val="hlink"/>
                </a:solidFill>
                <a:hlinkClick r:id="rId4"/>
              </a:rPr>
              <a:t>http://areledarskapsakademi.com/kortare-workshops/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sv"/>
              <a:t>10 000 hours rule</a:t>
            </a:r>
          </a:p>
          <a:p>
            <a:pPr rtl="0">
              <a:spcBef>
                <a:spcPts val="0"/>
              </a:spcBef>
              <a:buNone/>
            </a:pPr>
            <a:r>
              <a:rPr lang="sv" u="sng">
                <a:hlinkClick r:id="rId2"/>
              </a:rPr>
              <a:t>https://en.wikipedia.org/wiki/Outliers_(book)</a:t>
            </a:r>
          </a:p>
          <a:p>
            <a:pPr rtl="0">
              <a:spcBef>
                <a:spcPts val="0"/>
              </a:spcBef>
              <a:buNone/>
            </a:pPr>
            <a:r>
              <a:rPr lang="sv" sz="1050"/>
              <a:t> </a:t>
            </a:r>
            <a:r>
              <a:rPr lang="sv" sz="1050" u="sng">
                <a:hlinkClick r:id="rId3"/>
              </a:rPr>
              <a:t>Malcolm Gladwell</a:t>
            </a:r>
            <a:r>
              <a:rPr lang="sv" sz="1050"/>
              <a:t>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sv"/>
              <a:t>Ungefär 5 år givet</a:t>
            </a:r>
          </a:p>
          <a:p>
            <a:pPr rtl="0">
              <a:spcBef>
                <a:spcPts val="0"/>
              </a:spcBef>
              <a:buNone/>
            </a:pPr>
            <a:r>
              <a:rPr lang="sv"/>
              <a:t>172 h / mån</a:t>
            </a:r>
          </a:p>
          <a:p>
            <a:pPr rtl="0">
              <a:spcBef>
                <a:spcPts val="0"/>
              </a:spcBef>
              <a:buNone/>
            </a:pPr>
            <a:r>
              <a:rPr lang="sv"/>
              <a:t>11 mån / år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sv"/>
              <a:t>26 år slutar plugga.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sv"/>
              <a:t>Jobba till minst 67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sv"/>
              <a:t>Ca 40 års jobb.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52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 algn="ctr">
              <a:spcBef>
                <a:spcPts val="0"/>
              </a:spcBef>
              <a:buSzPct val="100000"/>
              <a:defRPr sz="5200"/>
            </a:lvl2pPr>
            <a:lvl3pPr rtl="0" algn="ctr">
              <a:spcBef>
                <a:spcPts val="0"/>
              </a:spcBef>
              <a:buSzPct val="100000"/>
              <a:defRPr sz="5200"/>
            </a:lvl3pPr>
            <a:lvl4pPr rtl="0" algn="ctr">
              <a:spcBef>
                <a:spcPts val="0"/>
              </a:spcBef>
              <a:buSzPct val="100000"/>
              <a:defRPr sz="5200"/>
            </a:lvl4pPr>
            <a:lvl5pPr rtl="0" algn="ctr">
              <a:spcBef>
                <a:spcPts val="0"/>
              </a:spcBef>
              <a:buSzPct val="100000"/>
              <a:defRPr sz="5200"/>
            </a:lvl5pPr>
            <a:lvl6pPr rtl="0" algn="ctr">
              <a:spcBef>
                <a:spcPts val="0"/>
              </a:spcBef>
              <a:buSzPct val="100000"/>
              <a:defRPr sz="5200"/>
            </a:lvl6pPr>
            <a:lvl7pPr rtl="0" algn="ctr">
              <a:spcBef>
                <a:spcPts val="0"/>
              </a:spcBef>
              <a:buSzPct val="100000"/>
              <a:defRPr sz="5200"/>
            </a:lvl7pPr>
            <a:lvl8pPr rtl="0" algn="ctr">
              <a:spcBef>
                <a:spcPts val="0"/>
              </a:spcBef>
              <a:buSzPct val="100000"/>
              <a:defRPr sz="5200"/>
            </a:lvl8pPr>
            <a:lvl9pPr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12000"/>
            </a:lvl1pPr>
            <a:lvl2pPr rtl="0" algn="ctr">
              <a:spcBef>
                <a:spcPts val="0"/>
              </a:spcBef>
              <a:buSzPct val="100000"/>
              <a:defRPr sz="12000"/>
            </a:lvl2pPr>
            <a:lvl3pPr rtl="0" algn="ctr">
              <a:spcBef>
                <a:spcPts val="0"/>
              </a:spcBef>
              <a:buSzPct val="100000"/>
              <a:defRPr sz="12000"/>
            </a:lvl3pPr>
            <a:lvl4pPr rtl="0" algn="ctr">
              <a:spcBef>
                <a:spcPts val="0"/>
              </a:spcBef>
              <a:buSzPct val="100000"/>
              <a:defRPr sz="12000"/>
            </a:lvl4pPr>
            <a:lvl5pPr rtl="0" algn="ctr">
              <a:spcBef>
                <a:spcPts val="0"/>
              </a:spcBef>
              <a:buSzPct val="100000"/>
              <a:defRPr sz="12000"/>
            </a:lvl5pPr>
            <a:lvl6pPr rtl="0" algn="ctr">
              <a:spcBef>
                <a:spcPts val="0"/>
              </a:spcBef>
              <a:buSzPct val="100000"/>
              <a:defRPr sz="12000"/>
            </a:lvl6pPr>
            <a:lvl7pPr rtl="0" algn="ctr">
              <a:spcBef>
                <a:spcPts val="0"/>
              </a:spcBef>
              <a:buSzPct val="100000"/>
              <a:defRPr sz="12000"/>
            </a:lvl7pPr>
            <a:lvl8pPr rtl="0" algn="ctr">
              <a:spcBef>
                <a:spcPts val="0"/>
              </a:spcBef>
              <a:buSzPct val="100000"/>
              <a:defRPr sz="12000"/>
            </a:lvl8pPr>
            <a:lvl9pPr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SzPct val="100000"/>
              <a:defRPr sz="36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 algn="ctr">
              <a:spcBef>
                <a:spcPts val="0"/>
              </a:spcBef>
              <a:buSzPct val="100000"/>
              <a:defRPr sz="3600"/>
            </a:lvl2pPr>
            <a:lvl3pPr rtl="0" algn="ctr">
              <a:spcBef>
                <a:spcPts val="0"/>
              </a:spcBef>
              <a:buSzPct val="100000"/>
              <a:defRPr sz="3600"/>
            </a:lvl3pPr>
            <a:lvl4pPr rtl="0" algn="ctr">
              <a:spcBef>
                <a:spcPts val="0"/>
              </a:spcBef>
              <a:buSzPct val="100000"/>
              <a:defRPr sz="3600"/>
            </a:lvl4pPr>
            <a:lvl5pPr rtl="0" algn="ctr">
              <a:spcBef>
                <a:spcPts val="0"/>
              </a:spcBef>
              <a:buSzPct val="100000"/>
              <a:defRPr sz="3600"/>
            </a:lvl5pPr>
            <a:lvl6pPr rtl="0" algn="ctr">
              <a:spcBef>
                <a:spcPts val="0"/>
              </a:spcBef>
              <a:buSzPct val="100000"/>
              <a:defRPr sz="3600"/>
            </a:lvl6pPr>
            <a:lvl7pPr rtl="0" algn="ctr">
              <a:spcBef>
                <a:spcPts val="0"/>
              </a:spcBef>
              <a:buSzPct val="100000"/>
              <a:defRPr sz="3600"/>
            </a:lvl7pPr>
            <a:lvl8pPr rtl="0" algn="ctr">
              <a:spcBef>
                <a:spcPts val="0"/>
              </a:spcBef>
              <a:buSzPct val="100000"/>
              <a:defRPr sz="3600"/>
            </a:lvl8pPr>
            <a:lvl9pPr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SzPct val="100000"/>
              <a:defRPr sz="2400"/>
            </a:lvl1pPr>
            <a:lvl2pPr rtl="0">
              <a:spcBef>
                <a:spcPts val="0"/>
              </a:spcBef>
              <a:buSzPct val="100000"/>
              <a:defRPr sz="2400"/>
            </a:lvl2pPr>
            <a:lvl3pPr rtl="0">
              <a:spcBef>
                <a:spcPts val="0"/>
              </a:spcBef>
              <a:buSzPct val="100000"/>
              <a:defRPr sz="2400"/>
            </a:lvl3pPr>
            <a:lvl4pPr rtl="0">
              <a:spcBef>
                <a:spcPts val="0"/>
              </a:spcBef>
              <a:buSzPct val="100000"/>
              <a:defRPr sz="2400"/>
            </a:lvl4pPr>
            <a:lvl5pPr rtl="0">
              <a:spcBef>
                <a:spcPts val="0"/>
              </a:spcBef>
              <a:buSzPct val="100000"/>
              <a:defRPr sz="2400"/>
            </a:lvl5pPr>
            <a:lvl6pPr rtl="0">
              <a:spcBef>
                <a:spcPts val="0"/>
              </a:spcBef>
              <a:buSzPct val="100000"/>
              <a:defRPr sz="2400"/>
            </a:lvl6pPr>
            <a:lvl7pPr rtl="0">
              <a:spcBef>
                <a:spcPts val="0"/>
              </a:spcBef>
              <a:buSzPct val="100000"/>
              <a:defRPr sz="2400"/>
            </a:lvl7pPr>
            <a:lvl8pPr rtl="0">
              <a:spcBef>
                <a:spcPts val="0"/>
              </a:spcBef>
              <a:buSzPct val="100000"/>
              <a:defRPr sz="2400"/>
            </a:lvl8pPr>
            <a:lvl9pPr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2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SzPct val="100000"/>
              <a:defRPr sz="4800"/>
            </a:lvl1pPr>
            <a:lvl2pPr rtl="0">
              <a:spcBef>
                <a:spcPts val="0"/>
              </a:spcBef>
              <a:buSzPct val="100000"/>
              <a:defRPr sz="4800"/>
            </a:lvl2pPr>
            <a:lvl3pPr rtl="0">
              <a:spcBef>
                <a:spcPts val="0"/>
              </a:spcBef>
              <a:buSzPct val="100000"/>
              <a:defRPr sz="4800"/>
            </a:lvl3pPr>
            <a:lvl4pPr rtl="0">
              <a:spcBef>
                <a:spcPts val="0"/>
              </a:spcBef>
              <a:buSzPct val="100000"/>
              <a:defRPr sz="4800"/>
            </a:lvl4pPr>
            <a:lvl5pPr rtl="0">
              <a:spcBef>
                <a:spcPts val="0"/>
              </a:spcBef>
              <a:buSzPct val="100000"/>
              <a:defRPr sz="4800"/>
            </a:lvl5pPr>
            <a:lvl6pPr rtl="0">
              <a:spcBef>
                <a:spcPts val="0"/>
              </a:spcBef>
              <a:buSzPct val="100000"/>
              <a:defRPr sz="4800"/>
            </a:lvl6pPr>
            <a:lvl7pPr rtl="0">
              <a:spcBef>
                <a:spcPts val="0"/>
              </a:spcBef>
              <a:buSzPct val="100000"/>
              <a:defRPr sz="4800"/>
            </a:lvl7pPr>
            <a:lvl8pPr rtl="0">
              <a:spcBef>
                <a:spcPts val="0"/>
              </a:spcBef>
              <a:buSzPct val="100000"/>
              <a:defRPr sz="4800"/>
            </a:lvl8pPr>
            <a:lvl9pPr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2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200"/>
            </a:lvl1pPr>
            <a:lvl2pPr rtl="0" algn="ctr">
              <a:spcBef>
                <a:spcPts val="0"/>
              </a:spcBef>
              <a:buSzPct val="100000"/>
              <a:defRPr sz="4200"/>
            </a:lvl2pPr>
            <a:lvl3pPr rtl="0" algn="ctr">
              <a:spcBef>
                <a:spcPts val="0"/>
              </a:spcBef>
              <a:buSzPct val="100000"/>
              <a:defRPr sz="4200"/>
            </a:lvl3pPr>
            <a:lvl4pPr rtl="0" algn="ctr">
              <a:spcBef>
                <a:spcPts val="0"/>
              </a:spcBef>
              <a:buSzPct val="100000"/>
              <a:defRPr sz="4200"/>
            </a:lvl4pPr>
            <a:lvl5pPr rtl="0" algn="ctr">
              <a:spcBef>
                <a:spcPts val="0"/>
              </a:spcBef>
              <a:buSzPct val="100000"/>
              <a:defRPr sz="4200"/>
            </a:lvl5pPr>
            <a:lvl6pPr rtl="0" algn="ctr">
              <a:spcBef>
                <a:spcPts val="0"/>
              </a:spcBef>
              <a:buSzPct val="100000"/>
              <a:defRPr sz="4200"/>
            </a:lvl6pPr>
            <a:lvl7pPr rtl="0" algn="ctr">
              <a:spcBef>
                <a:spcPts val="0"/>
              </a:spcBef>
              <a:buSzPct val="100000"/>
              <a:defRPr sz="4200"/>
            </a:lvl7pPr>
            <a:lvl8pPr rtl="0" algn="ctr">
              <a:spcBef>
                <a:spcPts val="0"/>
              </a:spcBef>
              <a:buSzPct val="100000"/>
              <a:defRPr sz="4200"/>
            </a:lvl8pPr>
            <a:lvl9pPr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sv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sv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Relationship Id="rId7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slideshare.net/JonasHrstrm/walk-ntalk-improving" TargetMode="External"/><Relationship Id="rId4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0.png"/><Relationship Id="rId6" Type="http://schemas.openxmlformats.org/officeDocument/2006/relationships/image" Target="../media/image49.png"/><Relationship Id="rId7" Type="http://schemas.openxmlformats.org/officeDocument/2006/relationships/image" Target="../media/image5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04.jpg"/><Relationship Id="rId10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07.png"/><Relationship Id="rId9" Type="http://schemas.openxmlformats.org/officeDocument/2006/relationships/image" Target="../media/image06.png"/><Relationship Id="rId5" Type="http://schemas.openxmlformats.org/officeDocument/2006/relationships/image" Target="../media/image03.jpg"/><Relationship Id="rId6" Type="http://schemas.openxmlformats.org/officeDocument/2006/relationships/image" Target="../media/image01.jpg"/><Relationship Id="rId7" Type="http://schemas.openxmlformats.org/officeDocument/2006/relationships/image" Target="../media/image05.png"/><Relationship Id="rId8" Type="http://schemas.openxmlformats.org/officeDocument/2006/relationships/image" Target="../media/image0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2.png"/><Relationship Id="rId13" Type="http://schemas.openxmlformats.org/officeDocument/2006/relationships/image" Target="../media/image15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08.gif"/><Relationship Id="rId9" Type="http://schemas.openxmlformats.org/officeDocument/2006/relationships/image" Target="../media/image16.png"/><Relationship Id="rId15" Type="http://schemas.openxmlformats.org/officeDocument/2006/relationships/image" Target="../media/image18.png"/><Relationship Id="rId14" Type="http://schemas.openxmlformats.org/officeDocument/2006/relationships/image" Target="../media/image21.png"/><Relationship Id="rId16" Type="http://schemas.openxmlformats.org/officeDocument/2006/relationships/image" Target="../media/image22.png"/><Relationship Id="rId5" Type="http://schemas.openxmlformats.org/officeDocument/2006/relationships/image" Target="../media/image09.jpg"/><Relationship Id="rId6" Type="http://schemas.openxmlformats.org/officeDocument/2006/relationships/image" Target="../media/image14.jpg"/><Relationship Id="rId7" Type="http://schemas.openxmlformats.org/officeDocument/2006/relationships/image" Target="../media/image13.jpg"/><Relationship Id="rId8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35.png"/><Relationship Id="rId6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Jag vill bli data något...</a:t>
            </a:r>
          </a:p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>
                <a:latin typeface="Georgia"/>
                <a:ea typeface="Georgia"/>
                <a:cs typeface="Georgia"/>
                <a:sym typeface="Georgia"/>
              </a:rPr>
              <a:t>Yrkeslivsdag 2015-11-16</a:t>
            </a:r>
          </a:p>
          <a:p>
            <a:pPr lvl="0" rtl="0">
              <a:spcBef>
                <a:spcPts val="0"/>
              </a:spcBef>
              <a:buNone/>
            </a:pPr>
            <a:r>
              <a:rPr lang="sv">
                <a:latin typeface="Georgia"/>
                <a:ea typeface="Georgia"/>
                <a:cs typeface="Georgia"/>
                <a:sym typeface="Georgia"/>
              </a:rPr>
              <a:t>Jonas Hörström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50" y="842265"/>
            <a:ext cx="4451199" cy="34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4500" y="693762"/>
            <a:ext cx="3338649" cy="375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Skillnader mellan studier och arbete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Intensitet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50850"/>
            <a:ext cx="9143999" cy="382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2"/>
            <a:ext cx="9144000" cy="28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75" y="200925"/>
            <a:ext cx="1842624" cy="12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1199" y="16524"/>
            <a:ext cx="1345199" cy="14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9523" y="1870115"/>
            <a:ext cx="2069124" cy="15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5600" y="168775"/>
            <a:ext cx="1842624" cy="123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325" y="1606225"/>
            <a:ext cx="2901850" cy="193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9225" y="904587"/>
            <a:ext cx="3334324" cy="333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98" y="981700"/>
            <a:ext cx="4048175" cy="318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5425" y="1058787"/>
            <a:ext cx="3854674" cy="30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0" y="4301700"/>
            <a:ext cx="91440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sv" sz="1200" u="sng">
                <a:solidFill>
                  <a:schemeClr val="hlink"/>
                </a:solidFill>
                <a:hlinkClick r:id="rId3"/>
              </a:rPr>
              <a:t>http://www.slideshare.net/JonasHrstrm/walk-ntalk-improving</a:t>
            </a:r>
          </a:p>
        </p:txBody>
      </p:sp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9725" y="709552"/>
            <a:ext cx="4784550" cy="359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Betydelsen av kommunikation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sv"/>
              <a:t>Vikten av att få och </a:t>
            </a:r>
            <a:r>
              <a:rPr b="1" lang="sv"/>
              <a:t>ge </a:t>
            </a:r>
            <a:r>
              <a:rPr lang="sv"/>
              <a:t>feedback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/>
              <a:t>Hur rekryterar jag?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900" y="1857575"/>
            <a:ext cx="1181200" cy="11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075" y="1942987"/>
            <a:ext cx="1257525" cy="12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5050" y="1819400"/>
            <a:ext cx="1257525" cy="12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9525" y="1713712"/>
            <a:ext cx="1468899" cy="146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9050" y="1793137"/>
            <a:ext cx="1310074" cy="131007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0" y="4587050"/>
            <a:ext cx="9144000" cy="556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sv" sz="18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Presentation på slideshare kommer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idx="4294967295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sv"/>
              <a:t>Jonas Hörström</a:t>
            </a:r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b="0" l="11426" r="0" t="0"/>
          <a:stretch/>
        </p:blipFill>
        <p:spPr>
          <a:xfrm>
            <a:off x="0" y="0"/>
            <a:ext cx="3941471" cy="250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b="0" l="0" r="0" t="67677"/>
          <a:stretch/>
        </p:blipFill>
        <p:spPr>
          <a:xfrm>
            <a:off x="3819612" y="2326571"/>
            <a:ext cx="9068498" cy="164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 rotWithShape="1">
          <a:blip r:embed="rId5">
            <a:alphaModFix/>
          </a:blip>
          <a:srcRect b="0" l="3763" r="16491" t="0"/>
          <a:stretch/>
        </p:blipFill>
        <p:spPr>
          <a:xfrm>
            <a:off x="6756550" y="0"/>
            <a:ext cx="2387449" cy="23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2876" y="2676344"/>
            <a:ext cx="1553227" cy="246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6350" y="0"/>
            <a:ext cx="1796349" cy="179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8">
            <a:alphaModFix/>
          </a:blip>
          <a:srcRect b="10217" l="0" r="0" t="0"/>
          <a:stretch/>
        </p:blipFill>
        <p:spPr>
          <a:xfrm>
            <a:off x="4960200" y="0"/>
            <a:ext cx="1796349" cy="23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502425"/>
            <a:ext cx="4696377" cy="264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96375" y="3604850"/>
            <a:ext cx="2714796" cy="153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89762" y="796528"/>
            <a:ext cx="1364456" cy="355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150" y="397475"/>
            <a:ext cx="1910124" cy="191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3550" y="397475"/>
            <a:ext cx="1910124" cy="191012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1405650" y="2307600"/>
            <a:ext cx="19779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sv" sz="24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Anställd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5481475" y="2307600"/>
            <a:ext cx="19779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sv" sz="24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Konsult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515162" y="3043100"/>
            <a:ext cx="3938100" cy="15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sv" sz="24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Förmågan att lära sig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4548700" y="3043100"/>
            <a:ext cx="3938100" cy="15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sv" sz="24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Kunskap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sv" sz="24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Passar i teamet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421" y="0"/>
            <a:ext cx="920742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 sz="3000"/>
              <a:t>Våga utmana dig själv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None/>
            </a:pPr>
            <a:r>
              <a:rPr lang="sv" sz="3000"/>
              <a:t>Leta efter de saker som ger energi och är roliga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None/>
            </a:pPr>
            <a:r>
              <a:rPr lang="sv" sz="3000"/>
              <a:t>Optimera för lärandet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0" y="2150850"/>
            <a:ext cx="91440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v"/>
              <a:t>Nätverka med de </a:t>
            </a:r>
            <a:br>
              <a:rPr lang="sv"/>
            </a:br>
            <a:r>
              <a:rPr lang="sv"/>
              <a:t>du tycker det är kul att umgås med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sv"/>
              <a:t>&lt;/presentation&gt;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0" y="4132800"/>
            <a:ext cx="8662799" cy="1010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sv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Jonas hörström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sv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linkedin.com/in/jonashorstrom</a:t>
            </a:r>
          </a:p>
          <a:p>
            <a:pPr lvl="0" rtl="0" algn="ctr">
              <a:lnSpc>
                <a:spcPct val="127500"/>
              </a:lnSpc>
              <a:spcBef>
                <a:spcPts val="0"/>
              </a:spcBef>
              <a:buNone/>
            </a:pPr>
            <a:r>
              <a:rPr lang="sv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jonas.horstrom@gmail.com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 rotWithShape="1">
          <a:blip r:embed="rId3">
            <a:alphaModFix amt="47000"/>
          </a:blip>
          <a:srcRect b="0" l="26729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Shape 71"/>
          <p:cNvCxnSpPr/>
          <p:nvPr/>
        </p:nvCxnSpPr>
        <p:spPr>
          <a:xfrm flipH="1" rot="10800000">
            <a:off x="243475" y="2438850"/>
            <a:ext cx="8635499" cy="2699"/>
          </a:xfrm>
          <a:prstGeom prst="straightConnector1">
            <a:avLst/>
          </a:prstGeom>
          <a:noFill/>
          <a:ln cap="flat" cmpd="sng" w="76200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8600" y="1078250"/>
            <a:ext cx="1706840" cy="9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902" y="4156003"/>
            <a:ext cx="1071574" cy="8027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Shape 74"/>
          <p:cNvCxnSpPr/>
          <p:nvPr/>
        </p:nvCxnSpPr>
        <p:spPr>
          <a:xfrm>
            <a:off x="1675200" y="1991993"/>
            <a:ext cx="0" cy="407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75" name="Shape 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762" y="1139229"/>
            <a:ext cx="566274" cy="7917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Shape 76"/>
          <p:cNvCxnSpPr/>
          <p:nvPr/>
        </p:nvCxnSpPr>
        <p:spPr>
          <a:xfrm>
            <a:off x="493750" y="2523343"/>
            <a:ext cx="0" cy="407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77" name="Shape 77"/>
          <p:cNvCxnSpPr/>
          <p:nvPr/>
        </p:nvCxnSpPr>
        <p:spPr>
          <a:xfrm>
            <a:off x="2443950" y="2008143"/>
            <a:ext cx="0" cy="407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8" name="Shape 78"/>
          <p:cNvCxnSpPr/>
          <p:nvPr/>
        </p:nvCxnSpPr>
        <p:spPr>
          <a:xfrm>
            <a:off x="3891750" y="2465343"/>
            <a:ext cx="0" cy="407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9" name="Shape 79"/>
          <p:cNvCxnSpPr/>
          <p:nvPr/>
        </p:nvCxnSpPr>
        <p:spPr>
          <a:xfrm>
            <a:off x="4653750" y="2465343"/>
            <a:ext cx="0" cy="407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80" name="Shape 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0100" y="755364"/>
            <a:ext cx="1181312" cy="12297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Shape 81"/>
          <p:cNvCxnSpPr/>
          <p:nvPr/>
        </p:nvCxnSpPr>
        <p:spPr>
          <a:xfrm>
            <a:off x="6095277" y="2008143"/>
            <a:ext cx="0" cy="407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82" name="Shape 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55962" y="2978343"/>
            <a:ext cx="1071562" cy="3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0025" y="1147237"/>
            <a:ext cx="846074" cy="9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1075" y="1283374"/>
            <a:ext cx="350299" cy="641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Shape 85"/>
          <p:cNvCxnSpPr/>
          <p:nvPr/>
        </p:nvCxnSpPr>
        <p:spPr>
          <a:xfrm>
            <a:off x="776900" y="1981143"/>
            <a:ext cx="0" cy="407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86" name="Shape 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96434" y="2873800"/>
            <a:ext cx="1071575" cy="1071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7" name="Shape 87"/>
          <p:cNvGraphicFramePr/>
          <p:nvPr/>
        </p:nvGraphicFramePr>
        <p:xfrm>
          <a:off x="543500" y="20959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{76492087-4113-40DF-A893-A08F1FFD72D6}</a:tableStyleId>
              </a:tblPr>
              <a:tblGrid>
                <a:gridCol w="585900"/>
                <a:gridCol w="585900"/>
                <a:gridCol w="585900"/>
                <a:gridCol w="585900"/>
                <a:gridCol w="585900"/>
                <a:gridCol w="585900"/>
                <a:gridCol w="585900"/>
                <a:gridCol w="585900"/>
                <a:gridCol w="585900"/>
                <a:gridCol w="585900"/>
                <a:gridCol w="585900"/>
                <a:gridCol w="585900"/>
                <a:gridCol w="585900"/>
                <a:gridCol w="5859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03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04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05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06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07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08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09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11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12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13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14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15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sv">
                          <a:solidFill>
                            <a:srgbClr val="FFFFFF"/>
                          </a:solidFill>
                        </a:rPr>
                        <a:t>...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88" name="Shape 8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3475" y="3070575"/>
            <a:ext cx="943600" cy="9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86325" y="2914937"/>
            <a:ext cx="1508940" cy="4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87423" y="3489450"/>
            <a:ext cx="1394338" cy="5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699494" y="4266244"/>
            <a:ext cx="582249" cy="5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4225" y="2873800"/>
            <a:ext cx="566275" cy="5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>
            <p:ph type="title"/>
          </p:nvPr>
        </p:nvSpPr>
        <p:spPr>
          <a:xfrm>
            <a:off x="-357725" y="1269675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sv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Hur väljer man väg?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125" y="857450"/>
            <a:ext cx="2846549" cy="284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2800" y="2091700"/>
            <a:ext cx="1169025" cy="116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4645725" y="2338725"/>
            <a:ext cx="897300" cy="674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 sz="30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VS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4025" y="205395"/>
            <a:ext cx="2548200" cy="167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5" y="134075"/>
            <a:ext cx="22098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0799" y="2208425"/>
            <a:ext cx="3552076" cy="248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6400" y="2561833"/>
            <a:ext cx="2721825" cy="1780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25" y="1416300"/>
            <a:ext cx="3464625" cy="231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6675" y="4023625"/>
            <a:ext cx="15240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8100" y="83250"/>
            <a:ext cx="3649476" cy="21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9100" y="2445225"/>
            <a:ext cx="2497949" cy="249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sv"/>
              <a:t>Var inte rädd för 10 000 h regeln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v" sz="3000"/>
              <a:t>Prova olika saker i början av din karriär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None/>
            </a:pPr>
            <a:r>
              <a:rPr lang="sv" sz="3000"/>
              <a:t>det har du tid med...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